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71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8288000" cy="10287000"/>
  <p:notesSz cx="6858000" cy="9144000"/>
  <p:embeddedFontLst>
    <p:embeddedFont>
      <p:font typeface="#9Slide03 BoosterNextFYBlack" panose="020B0604020202020204" charset="0"/>
      <p:regular r:id="rId19"/>
    </p:embeddedFont>
    <p:embeddedFont>
      <p:font typeface="Cambria Math" panose="02040503050406030204" pitchFamily="18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CCFFFF"/>
    <a:srgbClr val="FFFFCC"/>
    <a:srgbClr val="FFB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6" d="100"/>
          <a:sy n="36" d="100"/>
        </p:scale>
        <p:origin x="512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86FA3-E314-4574-9B24-32343754A4A7}" type="datetimeFigureOut">
              <a:rPr lang="vi-VN" smtClean="0"/>
              <a:t>13/08/2024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E9DE2-10C8-4D0F-82B7-E647F567682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74476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E9DE2-10C8-4D0F-82B7-E647F5676829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6928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E9DE2-10C8-4D0F-82B7-E647F5676829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05242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E9DE2-10C8-4D0F-82B7-E647F5676829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57220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E9DE2-10C8-4D0F-82B7-E647F5676829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678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E9DE2-10C8-4D0F-82B7-E647F5676829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8030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2.png"/><Relationship Id="rId5" Type="http://schemas.openxmlformats.org/officeDocument/2006/relationships/image" Target="../media/image6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7.png"/><Relationship Id="rId5" Type="http://schemas.openxmlformats.org/officeDocument/2006/relationships/image" Target="../media/image6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2.png"/><Relationship Id="rId5" Type="http://schemas.openxmlformats.org/officeDocument/2006/relationships/image" Target="../media/image6.png"/><Relationship Id="rId10" Type="http://schemas.openxmlformats.org/officeDocument/2006/relationships/image" Target="../media/image41.png"/><Relationship Id="rId4" Type="http://schemas.openxmlformats.org/officeDocument/2006/relationships/image" Target="../media/image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7D9FCB-9614-6CC9-00D6-57289CBEB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02288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3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3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595561" y="1024028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 câu trả lời đúng.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9CB55BE2-AFBA-682E-5D65-EE7641FF4D10}"/>
                  </a:ext>
                </a:extLst>
              </p:cNvPr>
              <p:cNvSpPr/>
              <p:nvPr/>
            </p:nvSpPr>
            <p:spPr>
              <a:xfrm>
                <a:off x="1359464" y="2433324"/>
                <a:ext cx="15727761" cy="1572048"/>
              </a:xfrm>
              <a:prstGeom prst="round2SameRect">
                <a:avLst/>
              </a:prstGeom>
              <a:solidFill>
                <a:srgbClr val="CCFFFF"/>
              </a:solid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vi-VN" sz="5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b)</a:t>
                </a:r>
                <a:r>
                  <a:rPr kumimoji="0" lang="en-GB" sz="5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𝟑</m:t>
                        </m:r>
                      </m:num>
                      <m:den>
                        <m: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vi-VN" sz="6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vi-VN" sz="44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bằng phân số chỉ phần đã tô màu của hình nào dưới đây?</a:t>
                </a:r>
                <a:endParaRPr lang="vi-VN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9CB55BE2-AFBA-682E-5D65-EE7641FF4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464" y="2433324"/>
                <a:ext cx="15727761" cy="1572048"/>
              </a:xfrm>
              <a:prstGeom prst="round2SameRect">
                <a:avLst/>
              </a:prstGeom>
              <a:blipFill>
                <a:blip r:embed="rId6"/>
                <a:stretch>
                  <a:fillRect l="-1469" b="-6818"/>
                </a:stretch>
              </a:blipFill>
              <a:ln w="38100"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77A1DDC-1CE2-9696-AFE2-4659C9B2D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2793" y="4306672"/>
            <a:ext cx="11205296" cy="522982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165CF14-67A7-7BBA-B393-2F2A92532DB8}"/>
              </a:ext>
            </a:extLst>
          </p:cNvPr>
          <p:cNvSpPr/>
          <p:nvPr/>
        </p:nvSpPr>
        <p:spPr>
          <a:xfrm>
            <a:off x="10058399" y="4139759"/>
            <a:ext cx="914401" cy="10037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9525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4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633662" y="1010475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FBA21-4338-0087-7B11-C4F019599764}"/>
              </a:ext>
            </a:extLst>
          </p:cNvPr>
          <p:cNvGrpSpPr/>
          <p:nvPr/>
        </p:nvGrpSpPr>
        <p:grpSpPr>
          <a:xfrm>
            <a:off x="1313852" y="2476499"/>
            <a:ext cx="4782147" cy="2253873"/>
            <a:chOff x="1313852" y="2476499"/>
            <a:chExt cx="4782147" cy="22538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463EAC-6C87-4345-6D44-868D466A6199}"/>
                </a:ext>
              </a:extLst>
            </p:cNvPr>
            <p:cNvSpPr/>
            <p:nvPr/>
          </p:nvSpPr>
          <p:spPr>
            <a:xfrm>
              <a:off x="1313852" y="2476499"/>
              <a:ext cx="4782147" cy="2253873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EFA197-D4EA-A074-69FF-754EF7ED7CB4}"/>
                    </a:ext>
                  </a:extLst>
                </p:cNvPr>
                <p:cNvSpPr txBox="1"/>
                <p:nvPr/>
              </p:nvSpPr>
              <p:spPr>
                <a:xfrm>
                  <a:off x="1789449" y="2704896"/>
                  <a:ext cx="3773151" cy="1826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𝟗</m:t>
                            </m:r>
                          </m:num>
                          <m:den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𝟓</m:t>
                            </m:r>
                          </m:den>
                        </m:f>
                        <m: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GB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𝟐𝟏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𝟒𝟎</m:t>
                            </m:r>
                          </m:den>
                        </m:f>
                      </m:oMath>
                    </m:oMathPara>
                  </a14:m>
                  <a:endParaRPr lang="vi-VN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EFA197-D4EA-A074-69FF-754EF7ED7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449" y="2704896"/>
                  <a:ext cx="3773151" cy="18269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9B23FA-2DF7-355F-1F37-073CA8D49037}"/>
                </a:ext>
              </a:extLst>
            </p:cNvPr>
            <p:cNvSpPr txBox="1"/>
            <p:nvPr/>
          </p:nvSpPr>
          <p:spPr>
            <a:xfrm>
              <a:off x="2633662" y="3140457"/>
              <a:ext cx="10948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dirty="0" err="1"/>
                <a:t>và</a:t>
              </a:r>
              <a:endParaRPr lang="vi-VN" sz="54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87B61F-C3BE-58A7-5C2E-B5AF282BA7DD}"/>
              </a:ext>
            </a:extLst>
          </p:cNvPr>
          <p:cNvGrpSpPr/>
          <p:nvPr/>
        </p:nvGrpSpPr>
        <p:grpSpPr>
          <a:xfrm>
            <a:off x="9751552" y="2581831"/>
            <a:ext cx="4782147" cy="2253873"/>
            <a:chOff x="1313852" y="2476499"/>
            <a:chExt cx="4782147" cy="225387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F7CCE35-F8B7-E7B1-F1CD-E18E07915E62}"/>
                </a:ext>
              </a:extLst>
            </p:cNvPr>
            <p:cNvSpPr/>
            <p:nvPr/>
          </p:nvSpPr>
          <p:spPr>
            <a:xfrm>
              <a:off x="1313852" y="2476499"/>
              <a:ext cx="4782147" cy="2253873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6DFC8F-DE87-480D-50D1-C1DF7F90641A}"/>
                    </a:ext>
                  </a:extLst>
                </p:cNvPr>
                <p:cNvSpPr txBox="1"/>
                <p:nvPr/>
              </p:nvSpPr>
              <p:spPr>
                <a:xfrm>
                  <a:off x="1789449" y="2704896"/>
                  <a:ext cx="3773151" cy="1906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𝟏𝟕</m:t>
                            </m:r>
                          </m:num>
                          <m:den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𝟑𝟎</m:t>
                            </m:r>
                          </m:den>
                        </m:f>
                        <m: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GB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𝟓𝟑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𝟗𝟎</m:t>
                            </m:r>
                          </m:den>
                        </m:f>
                      </m:oMath>
                    </m:oMathPara>
                  </a14:m>
                  <a:endParaRPr lang="vi-VN" sz="60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A6DFC8F-DE87-480D-50D1-C1DF7F906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449" y="2704896"/>
                  <a:ext cx="3773151" cy="19066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F2E645-DB8D-68CA-208F-08E40B4FC7E5}"/>
                </a:ext>
              </a:extLst>
            </p:cNvPr>
            <p:cNvSpPr txBox="1"/>
            <p:nvPr/>
          </p:nvSpPr>
          <p:spPr>
            <a:xfrm>
              <a:off x="3003289" y="3156718"/>
              <a:ext cx="10948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dirty="0" err="1"/>
                <a:t>và</a:t>
              </a:r>
              <a:endParaRPr lang="vi-VN" sz="540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7486196E-745D-BD47-98B6-BADF83EFD008}"/>
              </a:ext>
            </a:extLst>
          </p:cNvPr>
          <p:cNvSpPr/>
          <p:nvPr/>
        </p:nvSpPr>
        <p:spPr>
          <a:xfrm>
            <a:off x="1060828" y="2258122"/>
            <a:ext cx="736773" cy="74943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vi-VN" sz="6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920484A-22D8-88CB-E260-EAC16F2CBC85}"/>
              </a:ext>
            </a:extLst>
          </p:cNvPr>
          <p:cNvSpPr/>
          <p:nvPr/>
        </p:nvSpPr>
        <p:spPr>
          <a:xfrm>
            <a:off x="9620964" y="2391027"/>
            <a:ext cx="736773" cy="74943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endParaRPr lang="vi-VN" sz="6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06B52C1-B287-D8CB-C133-0877833C4D10}"/>
              </a:ext>
            </a:extLst>
          </p:cNvPr>
          <p:cNvGrpSpPr/>
          <p:nvPr/>
        </p:nvGrpSpPr>
        <p:grpSpPr>
          <a:xfrm>
            <a:off x="5009281" y="5434697"/>
            <a:ext cx="7114569" cy="2406263"/>
            <a:chOff x="5009281" y="5434697"/>
            <a:chExt cx="7114569" cy="24062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66C082-EC16-6D5F-DF77-57BC6560D68A}"/>
                </a:ext>
              </a:extLst>
            </p:cNvPr>
            <p:cNvGrpSpPr/>
            <p:nvPr/>
          </p:nvGrpSpPr>
          <p:grpSpPr>
            <a:xfrm>
              <a:off x="5359272" y="5587087"/>
              <a:ext cx="6764578" cy="2253873"/>
              <a:chOff x="1313852" y="2476499"/>
              <a:chExt cx="6764578" cy="2253873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75E789F-F4C3-45B2-1E30-0520CCAEF73B}"/>
                  </a:ext>
                </a:extLst>
              </p:cNvPr>
              <p:cNvSpPr/>
              <p:nvPr/>
            </p:nvSpPr>
            <p:spPr>
              <a:xfrm>
                <a:off x="1313852" y="2476499"/>
                <a:ext cx="4782147" cy="2253873"/>
              </a:xfrm>
              <a:prstGeom prst="roundRect">
                <a:avLst/>
              </a:prstGeom>
              <a:solidFill>
                <a:srgbClr val="CC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6478687-8B6C-1E05-A878-036CE805CBFD}"/>
                      </a:ext>
                    </a:extLst>
                  </p:cNvPr>
                  <p:cNvSpPr txBox="1"/>
                  <p:nvPr/>
                </p:nvSpPr>
                <p:spPr>
                  <a:xfrm>
                    <a:off x="1789449" y="2704896"/>
                    <a:ext cx="6288981" cy="184576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kumimoji="0" lang="en-GB" sz="6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GB" sz="6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kumimoji="0" lang="en-GB" sz="60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𝟑</m:t>
                              </m:r>
                            </m:den>
                          </m:f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𝟕</m:t>
                              </m:r>
                            </m:num>
                            <m:den>
                              <m:r>
                                <a:rPr lang="en-GB" sz="6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𝟏𝟐</m:t>
                              </m:r>
                            </m:den>
                          </m:f>
                          <m:r>
                            <a:rPr lang="en-GB" sz="60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     </m:t>
                          </m:r>
                          <m:f>
                            <m:fPr>
                              <m:ctrlPr>
                                <a:rPr lang="en-GB" sz="60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sz="6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𝟑𝟓</m:t>
                              </m:r>
                            </m:num>
                            <m:den>
                              <m:r>
                                <a:rPr lang="en-GB" sz="60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𝟒𝟖</m:t>
                              </m:r>
                            </m:den>
                          </m:f>
                        </m:oMath>
                      </m:oMathPara>
                    </a14:m>
                    <a:endParaRPr lang="vi-VN" sz="6000" dirty="0"/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46478687-8B6C-1E05-A878-036CE805CB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9449" y="2704896"/>
                    <a:ext cx="6288981" cy="18457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vi-V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D3B7B0A-18C5-5CF1-4AA8-2AC94096280F}"/>
                  </a:ext>
                </a:extLst>
              </p:cNvPr>
              <p:cNvSpPr txBox="1"/>
              <p:nvPr/>
            </p:nvSpPr>
            <p:spPr>
              <a:xfrm>
                <a:off x="3839046" y="3156718"/>
                <a:ext cx="1094893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5400" dirty="0" err="1"/>
                  <a:t>và</a:t>
                </a:r>
                <a:endParaRPr lang="vi-VN" sz="5400" dirty="0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714C34C-ECD9-08A0-2EF1-832AE479CCFC}"/>
                </a:ext>
              </a:extLst>
            </p:cNvPr>
            <p:cNvSpPr/>
            <p:nvPr/>
          </p:nvSpPr>
          <p:spPr>
            <a:xfrm>
              <a:off x="5009281" y="5434697"/>
              <a:ext cx="736773" cy="749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6000" i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c</a:t>
              </a:r>
              <a:endParaRPr lang="vi-VN" sz="6000" i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11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4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633662" y="1010475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2FBA21-4338-0087-7B11-C4F019599764}"/>
              </a:ext>
            </a:extLst>
          </p:cNvPr>
          <p:cNvGrpSpPr/>
          <p:nvPr/>
        </p:nvGrpSpPr>
        <p:grpSpPr>
          <a:xfrm>
            <a:off x="1313852" y="2476499"/>
            <a:ext cx="4248748" cy="2253873"/>
            <a:chOff x="1313852" y="2476499"/>
            <a:chExt cx="4248748" cy="225387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E463EAC-6C87-4345-6D44-868D466A6199}"/>
                </a:ext>
              </a:extLst>
            </p:cNvPr>
            <p:cNvSpPr/>
            <p:nvPr/>
          </p:nvSpPr>
          <p:spPr>
            <a:xfrm>
              <a:off x="1313852" y="2476499"/>
              <a:ext cx="4248748" cy="2253873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EFA197-D4EA-A074-69FF-754EF7ED7CB4}"/>
                    </a:ext>
                  </a:extLst>
                </p:cNvPr>
                <p:cNvSpPr txBox="1"/>
                <p:nvPr/>
              </p:nvSpPr>
              <p:spPr>
                <a:xfrm>
                  <a:off x="1789449" y="2704896"/>
                  <a:ext cx="3773151" cy="18269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𝟗</m:t>
                            </m:r>
                          </m:num>
                          <m:den>
                            <m:r>
                              <a:rPr kumimoji="0" lang="en-GB" sz="60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𝟓</m:t>
                            </m:r>
                          </m:den>
                        </m:f>
                        <m:r>
                          <a:rPr kumimoji="0" lang="en-GB" sz="6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      </m:t>
                        </m:r>
                        <m:f>
                          <m:fPr>
                            <m:ctrlPr>
                              <a:rPr lang="en-GB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𝟐𝟏</m:t>
                            </m:r>
                          </m:num>
                          <m:den>
                            <m:r>
                              <a:rPr lang="en-GB" sz="60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𝟒𝟎</m:t>
                            </m:r>
                          </m:den>
                        </m:f>
                      </m:oMath>
                    </m:oMathPara>
                  </a14:m>
                  <a:endParaRPr lang="vi-VN" sz="6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EFA197-D4EA-A074-69FF-754EF7ED7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449" y="2704896"/>
                  <a:ext cx="3773151" cy="18269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59B23FA-2DF7-355F-1F37-073CA8D49037}"/>
                </a:ext>
              </a:extLst>
            </p:cNvPr>
            <p:cNvSpPr txBox="1"/>
            <p:nvPr/>
          </p:nvSpPr>
          <p:spPr>
            <a:xfrm>
              <a:off x="2633662" y="3140457"/>
              <a:ext cx="10948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400" dirty="0" err="1"/>
                <a:t>và</a:t>
              </a:r>
              <a:endParaRPr lang="vi-VN" sz="540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7486196E-745D-BD47-98B6-BADF83EFD008}"/>
              </a:ext>
            </a:extLst>
          </p:cNvPr>
          <p:cNvSpPr/>
          <p:nvPr/>
        </p:nvSpPr>
        <p:spPr>
          <a:xfrm>
            <a:off x="1060828" y="2258122"/>
            <a:ext cx="736773" cy="74943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vi-VN" sz="60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D49FD-8BB9-780C-3213-66C56131B6A8}"/>
              </a:ext>
            </a:extLst>
          </p:cNvPr>
          <p:cNvSpPr txBox="1"/>
          <p:nvPr/>
        </p:nvSpPr>
        <p:spPr>
          <a:xfrm>
            <a:off x="5849028" y="2466581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Mẫu số chung: 40</a:t>
            </a:r>
            <a:endParaRPr lang="vi-VN" sz="6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/>
              <p:nvPr/>
            </p:nvSpPr>
            <p:spPr>
              <a:xfrm>
                <a:off x="6009622" y="3548192"/>
                <a:ext cx="8090073" cy="18272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𝟖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𝟕𝟐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𝟒𝟎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vi-VN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22" y="3548192"/>
                <a:ext cx="8090073" cy="18272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C8A6E87-1322-69B9-CEBC-3B7032F8D2CF}"/>
              </a:ext>
            </a:extLst>
          </p:cNvPr>
          <p:cNvSpPr txBox="1"/>
          <p:nvPr/>
        </p:nvSpPr>
        <p:spPr>
          <a:xfrm>
            <a:off x="574340" y="6130513"/>
            <a:ext cx="15159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74CB49-6043-FC9C-0EBF-FD16CF643ABC}"/>
                  </a:ext>
                </a:extLst>
              </p:cNvPr>
              <p:cNvSpPr txBox="1"/>
              <p:nvPr/>
            </p:nvSpPr>
            <p:spPr>
              <a:xfrm>
                <a:off x="9143999" y="5738611"/>
                <a:ext cx="3773151" cy="16535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</m:num>
                        <m:den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</m:t>
                          </m:r>
                        </m:den>
                      </m:f>
                      <m:r>
                        <a:rPr kumimoji="0" lang="en-GB" sz="5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       </m:t>
                      </m:r>
                      <m:f>
                        <m:fPr>
                          <m:ctrlP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𝟐𝟏</m:t>
                          </m:r>
                        </m:num>
                        <m:den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𝟒𝟎</m:t>
                          </m:r>
                        </m:den>
                      </m:f>
                    </m:oMath>
                  </m:oMathPara>
                </a14:m>
                <a:endParaRPr lang="vi-VN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74CB49-6043-FC9C-0EBF-FD16CF643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9" y="5738611"/>
                <a:ext cx="3773151" cy="16535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EAB785E-92EC-BE81-72F4-84A673AE51C7}"/>
              </a:ext>
            </a:extLst>
          </p:cNvPr>
          <p:cNvSpPr txBox="1"/>
          <p:nvPr/>
        </p:nvSpPr>
        <p:spPr>
          <a:xfrm>
            <a:off x="9935681" y="6149909"/>
            <a:ext cx="1094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/>
              <a:t>và</a:t>
            </a:r>
            <a:endParaRPr lang="vi-VN" sz="4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C42C72-2798-A1DC-87E6-8A6B1A1A11CE}"/>
              </a:ext>
            </a:extLst>
          </p:cNvPr>
          <p:cNvGrpSpPr/>
          <p:nvPr/>
        </p:nvGrpSpPr>
        <p:grpSpPr>
          <a:xfrm>
            <a:off x="574340" y="7236712"/>
            <a:ext cx="15159038" cy="1427916"/>
            <a:chOff x="574340" y="7236712"/>
            <a:chExt cx="15159038" cy="14279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/>
                <p:nvPr/>
              </p:nvSpPr>
              <p:spPr>
                <a:xfrm>
                  <a:off x="574340" y="7238660"/>
                  <a:ext cx="15159038" cy="14259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được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phân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kumimoji="0" lang="en-GB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𝟕𝟐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𝟒𝟎</m:t>
                          </m:r>
                        </m:den>
                      </m:f>
                    </m:oMath>
                  </a14:m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và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endParaRPr lang="vi-VN" sz="5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340" y="7238660"/>
                  <a:ext cx="15159038" cy="1425968"/>
                </a:xfrm>
                <a:prstGeom prst="rect">
                  <a:avLst/>
                </a:prstGeom>
                <a:blipFill>
                  <a:blip r:embed="rId10"/>
                  <a:stretch>
                    <a:fillRect l="-2131" b="-10684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/>
                <p:nvPr/>
              </p:nvSpPr>
              <p:spPr>
                <a:xfrm>
                  <a:off x="7336769" y="7236712"/>
                  <a:ext cx="3773151" cy="1364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𝟐𝟏</m:t>
                            </m:r>
                          </m:num>
                          <m:den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𝟒𝟎</m:t>
                            </m:r>
                          </m:den>
                        </m:f>
                      </m:oMath>
                    </m:oMathPara>
                  </a14:m>
                  <a:endParaRPr lang="vi-VN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769" y="7236712"/>
                  <a:ext cx="3773151" cy="136441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703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4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633662" y="1010475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D49FD-8BB9-780C-3213-66C56131B6A8}"/>
              </a:ext>
            </a:extLst>
          </p:cNvPr>
          <p:cNvSpPr txBox="1"/>
          <p:nvPr/>
        </p:nvSpPr>
        <p:spPr>
          <a:xfrm>
            <a:off x="5849028" y="2466581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Mẫu số chung: </a:t>
            </a:r>
            <a:r>
              <a:rPr lang="en-GB" sz="6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vi-VN" sz="6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vi-VN" sz="6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/>
              <p:nvPr/>
            </p:nvSpPr>
            <p:spPr>
              <a:xfrm>
                <a:off x="6009622" y="3548192"/>
                <a:ext cx="8090073" cy="19066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𝟏𝟕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𝟑𝟎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𝟏𝟕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𝟑𝟎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𝟓𝟏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𝟗𝟎</m:t>
                          </m:r>
                        </m:den>
                      </m:f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vi-VN" sz="6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22" y="3548192"/>
                <a:ext cx="8090073" cy="19066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C8A6E87-1322-69B9-CEBC-3B7032F8D2CF}"/>
              </a:ext>
            </a:extLst>
          </p:cNvPr>
          <p:cNvSpPr txBox="1"/>
          <p:nvPr/>
        </p:nvSpPr>
        <p:spPr>
          <a:xfrm>
            <a:off x="574340" y="6130513"/>
            <a:ext cx="15159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5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74CB49-6043-FC9C-0EBF-FD16CF643ABC}"/>
                  </a:ext>
                </a:extLst>
              </p:cNvPr>
              <p:cNvSpPr txBox="1"/>
              <p:nvPr/>
            </p:nvSpPr>
            <p:spPr>
              <a:xfrm>
                <a:off x="9143999" y="5738611"/>
                <a:ext cx="3773151" cy="1725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𝟏𝟕</m:t>
                          </m:r>
                        </m:num>
                        <m:den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𝟑𝟎</m:t>
                          </m:r>
                        </m:den>
                      </m:f>
                      <m:r>
                        <a:rPr kumimoji="0" lang="en-GB" sz="5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       </m:t>
                      </m:r>
                      <m:f>
                        <m:fPr>
                          <m:ctrlP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𝟓𝟑</m:t>
                          </m:r>
                        </m:num>
                        <m:den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𝟗𝟎</m:t>
                          </m:r>
                        </m:den>
                      </m:f>
                    </m:oMath>
                  </m:oMathPara>
                </a14:m>
                <a:endParaRPr lang="vi-VN" sz="5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174CB49-6043-FC9C-0EBF-FD16CF643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9" y="5738611"/>
                <a:ext cx="3773151" cy="17252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EAB785E-92EC-BE81-72F4-84A673AE51C7}"/>
              </a:ext>
            </a:extLst>
          </p:cNvPr>
          <p:cNvSpPr txBox="1"/>
          <p:nvPr/>
        </p:nvSpPr>
        <p:spPr>
          <a:xfrm>
            <a:off x="9935681" y="6149909"/>
            <a:ext cx="1094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dirty="0" err="1"/>
              <a:t>và</a:t>
            </a:r>
            <a:endParaRPr lang="vi-VN" sz="4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C42C72-2798-A1DC-87E6-8A6B1A1A11CE}"/>
              </a:ext>
            </a:extLst>
          </p:cNvPr>
          <p:cNvGrpSpPr/>
          <p:nvPr/>
        </p:nvGrpSpPr>
        <p:grpSpPr>
          <a:xfrm>
            <a:off x="574340" y="7236712"/>
            <a:ext cx="15159038" cy="1486072"/>
            <a:chOff x="574340" y="7236712"/>
            <a:chExt cx="15159038" cy="14860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/>
                <p:nvPr/>
              </p:nvSpPr>
              <p:spPr>
                <a:xfrm>
                  <a:off x="574340" y="7238660"/>
                  <a:ext cx="15159038" cy="148412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được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phân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kumimoji="0" lang="en-GB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𝟓𝟏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𝟗𝟎</m:t>
                          </m:r>
                        </m:den>
                      </m:f>
                    </m:oMath>
                  </a14:m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và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endParaRPr lang="vi-VN" sz="5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340" y="7238660"/>
                  <a:ext cx="15159038" cy="1484124"/>
                </a:xfrm>
                <a:prstGeom prst="rect">
                  <a:avLst/>
                </a:prstGeom>
                <a:blipFill>
                  <a:blip r:embed="rId9"/>
                  <a:stretch>
                    <a:fillRect l="-2131" b="-696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/>
                <p:nvPr/>
              </p:nvSpPr>
              <p:spPr>
                <a:xfrm>
                  <a:off x="7336769" y="7236712"/>
                  <a:ext cx="3773151" cy="14228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𝟓𝟑</m:t>
                            </m:r>
                          </m:num>
                          <m:den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𝟗𝟎</m:t>
                            </m:r>
                          </m:den>
                        </m:f>
                      </m:oMath>
                    </m:oMathPara>
                  </a14:m>
                  <a:endParaRPr lang="vi-VN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6769" y="7236712"/>
                  <a:ext cx="3773151" cy="142282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182FD-AB4C-880D-A97C-D90C86ABCF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557" y="2563641"/>
            <a:ext cx="5200339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1" grpId="0"/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4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633662" y="1010475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Quy đồng mẫu số các phân số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D49FD-8BB9-780C-3213-66C56131B6A8}"/>
              </a:ext>
            </a:extLst>
          </p:cNvPr>
          <p:cNvSpPr txBox="1"/>
          <p:nvPr/>
        </p:nvSpPr>
        <p:spPr>
          <a:xfrm>
            <a:off x="5849028" y="2466581"/>
            <a:ext cx="15159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8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Mẫu số chung: </a:t>
            </a:r>
            <a:r>
              <a:rPr lang="en-GB" sz="4800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48</a:t>
            </a:r>
            <a:endParaRPr lang="vi-VN" sz="4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/>
              <p:nvPr/>
            </p:nvSpPr>
            <p:spPr>
              <a:xfrm>
                <a:off x="6009623" y="3548192"/>
                <a:ext cx="5725178" cy="1480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𝟏𝟔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𝟑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𝟏𝟔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𝟏𝟔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𝟒𝟖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vi-VN" sz="4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6703B5E-5A52-C8FF-1676-C7513694A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623" y="3548192"/>
                <a:ext cx="5725178" cy="14803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F3E10FA-9FF3-F09A-0B8C-596E1CF8449C}"/>
              </a:ext>
            </a:extLst>
          </p:cNvPr>
          <p:cNvGrpSpPr/>
          <p:nvPr/>
        </p:nvGrpSpPr>
        <p:grpSpPr>
          <a:xfrm>
            <a:off x="574340" y="6130513"/>
            <a:ext cx="15159038" cy="1285032"/>
            <a:chOff x="574340" y="6130513"/>
            <a:chExt cx="15159038" cy="12850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C8A6E87-1322-69B9-CEBC-3B7032F8D2CF}"/>
                    </a:ext>
                  </a:extLst>
                </p:cNvPr>
                <p:cNvSpPr txBox="1"/>
                <p:nvPr/>
              </p:nvSpPr>
              <p:spPr>
                <a:xfrm>
                  <a:off x="574340" y="6130513"/>
                  <a:ext cx="15159038" cy="1285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vi-VN" sz="5400" b="0" i="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Quy đồng mẫu số các phân số</a:t>
                  </a:r>
                  <a:r>
                    <a:rPr lang="en-GB" sz="5400" b="0" i="0" dirty="0">
                      <a:solidFill>
                        <a:srgbClr val="000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</m:t>
                          </m:r>
                        </m:den>
                      </m:f>
                      <m:r>
                        <a:rPr lang="en-GB" sz="54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>
                        <m:fPr>
                          <m:ctrlP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7</m:t>
                          </m:r>
                        </m:num>
                        <m:den>
                          <m:r>
                            <a:rPr lang="en-GB" sz="54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12</m:t>
                          </m:r>
                        </m:den>
                      </m:f>
                    </m:oMath>
                  </a14:m>
                  <a:r>
                    <a:rPr lang="en-GB" sz="5400" dirty="0"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GB" sz="540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35</m:t>
                          </m:r>
                        </m:num>
                        <m:den>
                          <m:r>
                            <a:rPr lang="en-GB" sz="5400" b="0" i="1" dirty="0" smtClean="0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48</m:t>
                          </m:r>
                        </m:den>
                      </m:f>
                    </m:oMath>
                  </a14:m>
                  <a:endParaRPr lang="vi-VN" sz="5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C8A6E87-1322-69B9-CEBC-3B7032F8D2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340" y="6130513"/>
                  <a:ext cx="15159038" cy="1285032"/>
                </a:xfrm>
                <a:prstGeom prst="rect">
                  <a:avLst/>
                </a:prstGeom>
                <a:blipFill>
                  <a:blip r:embed="rId8"/>
                  <a:stretch>
                    <a:fillRect l="-2131" b="-15238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AB785E-92EC-BE81-72F4-84A673AE51C7}"/>
                </a:ext>
              </a:extLst>
            </p:cNvPr>
            <p:cNvSpPr txBox="1"/>
            <p:nvPr/>
          </p:nvSpPr>
          <p:spPr>
            <a:xfrm>
              <a:off x="10359009" y="6304178"/>
              <a:ext cx="109489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4800" dirty="0" err="1"/>
                <a:t>và</a:t>
              </a:r>
              <a:endParaRPr lang="vi-VN" sz="48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C42C72-2798-A1DC-87E6-8A6B1A1A11CE}"/>
              </a:ext>
            </a:extLst>
          </p:cNvPr>
          <p:cNvGrpSpPr/>
          <p:nvPr/>
        </p:nvGrpSpPr>
        <p:grpSpPr>
          <a:xfrm>
            <a:off x="2554621" y="8072321"/>
            <a:ext cx="15159038" cy="1479302"/>
            <a:chOff x="574340" y="7185326"/>
            <a:chExt cx="15159038" cy="14793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/>
                <p:nvPr/>
              </p:nvSpPr>
              <p:spPr>
                <a:xfrm>
                  <a:off x="574340" y="7238660"/>
                  <a:ext cx="15159038" cy="14259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Ta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được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phân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số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:</a:t>
                  </a:r>
                  <a:r>
                    <a:rPr kumimoji="0" lang="en-GB" sz="6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𝟏𝟔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𝟒𝟖</m:t>
                          </m:r>
                        </m:den>
                      </m:f>
                    </m:oMath>
                  </a14:m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,        </a:t>
                  </a:r>
                  <a:r>
                    <a:rPr lang="en-GB" sz="5400" dirty="0" err="1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và</a:t>
                  </a:r>
                  <a:r>
                    <a:rPr lang="en-GB" sz="5400" dirty="0">
                      <a:solidFill>
                        <a:srgbClr val="000000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  <a:cs typeface="Calibri" panose="020F0502020204030204" pitchFamily="34" charset="0"/>
                    </a:rPr>
                    <a:t>  </a:t>
                  </a:r>
                  <a:endParaRPr lang="vi-VN" sz="54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CC7427DA-3B0D-A6FE-89EE-02FEA72C3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340" y="7238660"/>
                  <a:ext cx="15159038" cy="1425968"/>
                </a:xfrm>
                <a:prstGeom prst="rect">
                  <a:avLst/>
                </a:prstGeom>
                <a:blipFill>
                  <a:blip r:embed="rId9"/>
                  <a:stretch>
                    <a:fillRect l="-2131" b="-10684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/>
                <p:nvPr/>
              </p:nvSpPr>
              <p:spPr>
                <a:xfrm>
                  <a:off x="6743630" y="7217834"/>
                  <a:ext cx="1315401" cy="1364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𝟐𝟖</m:t>
                            </m:r>
                          </m:num>
                          <m:den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𝟒𝟖</m:t>
                            </m:r>
                          </m:den>
                        </m:f>
                      </m:oMath>
                    </m:oMathPara>
                  </a14:m>
                  <a:endParaRPr lang="vi-VN" sz="4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8F9D630-7FF7-94B7-7AE6-CE7F6111A4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3630" y="7217834"/>
                  <a:ext cx="1315401" cy="136441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AE0090-37FE-3526-F816-BFB3EE0C1945}"/>
                    </a:ext>
                  </a:extLst>
                </p:cNvPr>
                <p:cNvSpPr txBox="1"/>
                <p:nvPr/>
              </p:nvSpPr>
              <p:spPr>
                <a:xfrm>
                  <a:off x="8547187" y="7185326"/>
                  <a:ext cx="1315401" cy="13784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𝟑𝟓</m:t>
                            </m:r>
                          </m:num>
                          <m:den>
                            <m:r>
                              <a:rPr lang="en-GB" sz="4400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𝟒𝟖</m:t>
                            </m:r>
                          </m:den>
                        </m:f>
                      </m:oMath>
                    </m:oMathPara>
                  </a14:m>
                  <a:endParaRPr lang="vi-VN" sz="44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AAE0090-37FE-3526-F816-BFB3EE0C19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187" y="7185326"/>
                  <a:ext cx="1315401" cy="13784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C265853-738C-4C12-6708-895169AC6A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359" y="2417711"/>
            <a:ext cx="7370703" cy="27129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8C12ED-27C3-4F7C-2316-F2FEDCD32C80}"/>
                  </a:ext>
                </a:extLst>
              </p:cNvPr>
              <p:cNvSpPr txBox="1"/>
              <p:nvPr/>
            </p:nvSpPr>
            <p:spPr>
              <a:xfrm>
                <a:off x="12110385" y="3578359"/>
                <a:ext cx="5725178" cy="1480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𝟏𝟐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𝟏𝟐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×</m:t>
                          </m:r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</m:t>
                      </m:r>
                      <m:f>
                        <m:fPr>
                          <m:ctrlP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𝟐𝟖</m:t>
                          </m:r>
                        </m:num>
                        <m:den>
                          <m:r>
                            <a:rPr kumimoji="0" lang="en-GB" sz="4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𝟒𝟖</m:t>
                          </m:r>
                        </m:den>
                      </m:f>
                      <m:r>
                        <a:rPr kumimoji="0" lang="en-GB" sz="4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vi-VN" sz="4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8C12ED-27C3-4F7C-2316-F2FEDCD32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385" y="3578359"/>
                <a:ext cx="5725178" cy="14803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2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5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633662" y="1010475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Tính: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05EAAA-00F4-C021-B31A-A3EBBEE2D6C4}"/>
                  </a:ext>
                </a:extLst>
              </p:cNvPr>
              <p:cNvSpPr txBox="1"/>
              <p:nvPr/>
            </p:nvSpPr>
            <p:spPr>
              <a:xfrm>
                <a:off x="4876800" y="988959"/>
                <a:ext cx="5715000" cy="19080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sz="6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𝟏𝟕</m:t>
                          </m:r>
                        </m:num>
                        <m:den>
                          <m:r>
                            <a:rPr lang="en-GB" sz="6600" b="1" i="1" smtClean="0"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den>
                      </m:f>
                    </m:oMath>
                  </m:oMathPara>
                </a14:m>
                <a:endParaRPr lang="vi-VN" sz="40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B05EAAA-00F4-C021-B31A-A3EBBEE2D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988959"/>
                <a:ext cx="5715000" cy="19080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BC22A0-E485-852C-FAE5-06F5413E9136}"/>
                  </a:ext>
                </a:extLst>
              </p:cNvPr>
              <p:cNvSpPr txBox="1"/>
              <p:nvPr/>
            </p:nvSpPr>
            <p:spPr>
              <a:xfrm>
                <a:off x="1648471" y="3348510"/>
                <a:ext cx="14236189" cy="3903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vi-VN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𝟏𝟐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𝟏𝟕</m:t>
                          </m:r>
                        </m:num>
                        <m:den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𝟐𝟎</m:t>
                          </m:r>
                        </m:den>
                      </m:f>
                      <m:r>
                        <a:rPr lang="en-GB" sz="6600" b="1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</m:num>
                        <m:den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𝟏𝟕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GB" sz="6600" b="1" i="1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GB" sz="6600" b="1" i="1" smtClean="0">
                          <a:solidFill>
                            <a:srgbClr val="FF3399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GB" sz="6600" b="1" i="1" smtClean="0">
                              <a:solidFill>
                                <a:srgbClr val="FF3399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vi-VN" sz="4000" b="1" dirty="0">
                  <a:solidFill>
                    <a:srgbClr val="FF3399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FBC22A0-E485-852C-FAE5-06F5413E9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71" y="3348510"/>
                <a:ext cx="14236189" cy="3903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66FBA9-4D96-D879-F0AB-A9B8AD3E1022}"/>
              </a:ext>
            </a:extLst>
          </p:cNvPr>
          <p:cNvCxnSpPr>
            <a:cxnSpLocks/>
          </p:cNvCxnSpPr>
          <p:nvPr/>
        </p:nvCxnSpPr>
        <p:spPr>
          <a:xfrm>
            <a:off x="4432674" y="5372611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14E2806-245D-F847-9537-E317BD044097}"/>
              </a:ext>
            </a:extLst>
          </p:cNvPr>
          <p:cNvCxnSpPr>
            <a:cxnSpLocks/>
          </p:cNvCxnSpPr>
          <p:nvPr/>
        </p:nvCxnSpPr>
        <p:spPr>
          <a:xfrm>
            <a:off x="6781800" y="6475908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4ED30D-D38D-EFDC-6623-343706601EDE}"/>
              </a:ext>
            </a:extLst>
          </p:cNvPr>
          <p:cNvCxnSpPr>
            <a:cxnSpLocks/>
          </p:cNvCxnSpPr>
          <p:nvPr/>
        </p:nvCxnSpPr>
        <p:spPr>
          <a:xfrm>
            <a:off x="10286355" y="5372756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B2C7D2-A630-D3F7-DAC9-1449D4E66785}"/>
              </a:ext>
            </a:extLst>
          </p:cNvPr>
          <p:cNvCxnSpPr>
            <a:cxnSpLocks/>
          </p:cNvCxnSpPr>
          <p:nvPr/>
        </p:nvCxnSpPr>
        <p:spPr>
          <a:xfrm>
            <a:off x="2803545" y="6475908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C884E7-FD5A-377B-13BF-833CE891D472}"/>
              </a:ext>
            </a:extLst>
          </p:cNvPr>
          <p:cNvCxnSpPr>
            <a:cxnSpLocks/>
          </p:cNvCxnSpPr>
          <p:nvPr/>
        </p:nvCxnSpPr>
        <p:spPr>
          <a:xfrm>
            <a:off x="8203174" y="5366151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EDEBF7-381F-FA2F-EBCE-BE095D6D5F06}"/>
              </a:ext>
            </a:extLst>
          </p:cNvPr>
          <p:cNvCxnSpPr>
            <a:cxnSpLocks/>
          </p:cNvCxnSpPr>
          <p:nvPr/>
        </p:nvCxnSpPr>
        <p:spPr>
          <a:xfrm>
            <a:off x="4954264" y="6551447"/>
            <a:ext cx="563391" cy="6120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2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738187" y="4572659"/>
            <a:ext cx="4152900" cy="5714341"/>
          </a:xfrm>
          <a:custGeom>
            <a:avLst/>
            <a:gdLst/>
            <a:ahLst/>
            <a:cxnLst/>
            <a:rect l="l" t="t" r="r" b="b"/>
            <a:pathLst>
              <a:path w="3524366" h="5270081">
                <a:moveTo>
                  <a:pt x="0" y="0"/>
                </a:moveTo>
                <a:lnTo>
                  <a:pt x="3524366" y="0"/>
                </a:lnTo>
                <a:lnTo>
                  <a:pt x="3524366" y="5270081"/>
                </a:lnTo>
                <a:lnTo>
                  <a:pt x="0" y="527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4627012" y="2657550"/>
            <a:ext cx="2326238" cy="1753402"/>
          </a:xfrm>
          <a:custGeom>
            <a:avLst/>
            <a:gdLst/>
            <a:ahLst/>
            <a:cxnLst/>
            <a:rect l="l" t="t" r="r" b="b"/>
            <a:pathLst>
              <a:path w="2326238" h="1753402">
                <a:moveTo>
                  <a:pt x="0" y="0"/>
                </a:moveTo>
                <a:lnTo>
                  <a:pt x="2326238" y="0"/>
                </a:lnTo>
                <a:lnTo>
                  <a:pt x="2326238" y="1753402"/>
                </a:lnTo>
                <a:lnTo>
                  <a:pt x="0" y="1753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45A12-A9A1-6954-4B47-CF0AE06A1674}"/>
              </a:ext>
            </a:extLst>
          </p:cNvPr>
          <p:cNvSpPr txBox="1"/>
          <p:nvPr/>
        </p:nvSpPr>
        <p:spPr>
          <a:xfrm>
            <a:off x="3993296" y="3118551"/>
            <a:ext cx="1100455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TẠM BIỆT CÁC EM!</a:t>
            </a:r>
            <a:endParaRPr lang="vi-VN" sz="13800" b="1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46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47070-B08E-CC39-4B2F-0793940E6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" y="4762"/>
            <a:ext cx="18278475" cy="1027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hởi động đầu giờ">
            <a:hlinkClick r:id="" action="ppaction://media"/>
            <a:extLst>
              <a:ext uri="{FF2B5EF4-FFF2-40B4-BE49-F238E27FC236}">
                <a16:creationId xmlns:a16="http://schemas.microsoft.com/office/drawing/2014/main" id="{BFD8F292-E007-2CF4-2BF4-B555F1696D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8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93055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8" name="Freeform 8"/>
          <p:cNvSpPr/>
          <p:nvPr/>
        </p:nvSpPr>
        <p:spPr>
          <a:xfrm>
            <a:off x="-454493" y="800100"/>
            <a:ext cx="6855293" cy="9351347"/>
          </a:xfrm>
          <a:custGeom>
            <a:avLst/>
            <a:gdLst/>
            <a:ahLst/>
            <a:cxnLst/>
            <a:rect l="l" t="t" r="r" b="b"/>
            <a:pathLst>
              <a:path w="3524366" h="5270081">
                <a:moveTo>
                  <a:pt x="0" y="0"/>
                </a:moveTo>
                <a:lnTo>
                  <a:pt x="3524366" y="0"/>
                </a:lnTo>
                <a:lnTo>
                  <a:pt x="3524366" y="5270081"/>
                </a:lnTo>
                <a:lnTo>
                  <a:pt x="0" y="5270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4627012" y="2657550"/>
            <a:ext cx="2326238" cy="1753402"/>
          </a:xfrm>
          <a:custGeom>
            <a:avLst/>
            <a:gdLst/>
            <a:ahLst/>
            <a:cxnLst/>
            <a:rect l="l" t="t" r="r" b="b"/>
            <a:pathLst>
              <a:path w="2326238" h="1753402">
                <a:moveTo>
                  <a:pt x="0" y="0"/>
                </a:moveTo>
                <a:lnTo>
                  <a:pt x="2326238" y="0"/>
                </a:lnTo>
                <a:lnTo>
                  <a:pt x="2326238" y="1753402"/>
                </a:lnTo>
                <a:lnTo>
                  <a:pt x="0" y="1753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2088A0-BC8E-84F2-5351-50A484FF3956}"/>
              </a:ext>
            </a:extLst>
          </p:cNvPr>
          <p:cNvGrpSpPr/>
          <p:nvPr/>
        </p:nvGrpSpPr>
        <p:grpSpPr>
          <a:xfrm>
            <a:off x="6025896" y="2112993"/>
            <a:ext cx="7316022" cy="6421629"/>
            <a:chOff x="6025896" y="2112993"/>
            <a:chExt cx="7316022" cy="642162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64F8A72-B21A-F367-4C4D-4CC5A6229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41034"/>
            <a:stretch/>
          </p:blipFill>
          <p:spPr>
            <a:xfrm>
              <a:off x="6025896" y="2112993"/>
              <a:ext cx="7316022" cy="32591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C131CBF-8438-C652-0E51-843BD2DC1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8241" r="-3095"/>
            <a:stretch/>
          </p:blipFill>
          <p:spPr>
            <a:xfrm>
              <a:off x="7210891" y="5275515"/>
              <a:ext cx="5565166" cy="3259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14627012" y="2657550"/>
            <a:ext cx="2326238" cy="1753402"/>
          </a:xfrm>
          <a:custGeom>
            <a:avLst/>
            <a:gdLst/>
            <a:ahLst/>
            <a:cxnLst/>
            <a:rect l="l" t="t" r="r" b="b"/>
            <a:pathLst>
              <a:path w="2326238" h="1753402">
                <a:moveTo>
                  <a:pt x="0" y="0"/>
                </a:moveTo>
                <a:lnTo>
                  <a:pt x="2326238" y="0"/>
                </a:lnTo>
                <a:lnTo>
                  <a:pt x="2326238" y="1753402"/>
                </a:lnTo>
                <a:lnTo>
                  <a:pt x="0" y="1753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85290" y="1038150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1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D1BA8-85B5-8C7B-8040-BB9247A20DEF}"/>
              </a:ext>
            </a:extLst>
          </p:cNvPr>
          <p:cNvSpPr txBox="1"/>
          <p:nvPr/>
        </p:nvSpPr>
        <p:spPr>
          <a:xfrm>
            <a:off x="2676525" y="841439"/>
            <a:ext cx="1515903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5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Viết rồi đọc phân số chỉ phần đã tô màu của mỗi hình dưới đây.</a:t>
            </a:r>
            <a:endParaRPr lang="vi-VN" sz="5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519E84-6C5E-7FAD-DB28-FB82C07A90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7065"/>
          <a:stretch/>
        </p:blipFill>
        <p:spPr>
          <a:xfrm>
            <a:off x="2120728" y="2872197"/>
            <a:ext cx="3365672" cy="4191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B265F4-3509-1DFB-3234-BED741AA9A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763" r="32408"/>
          <a:stretch/>
        </p:blipFill>
        <p:spPr>
          <a:xfrm>
            <a:off x="6781800" y="2872197"/>
            <a:ext cx="5257800" cy="41910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2263E6-DC3C-CB41-72A6-26320F7244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6419"/>
          <a:stretch/>
        </p:blipFill>
        <p:spPr>
          <a:xfrm>
            <a:off x="13335000" y="2872197"/>
            <a:ext cx="3460398" cy="41910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63C677D-C0BA-C23D-9C48-4E95A78AE070}"/>
                  </a:ext>
                </a:extLst>
              </p:cNvPr>
              <p:cNvSpPr/>
              <p:nvPr/>
            </p:nvSpPr>
            <p:spPr>
              <a:xfrm>
                <a:off x="1503696" y="7334330"/>
                <a:ext cx="4507822" cy="197553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Viết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en-GB" sz="54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3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8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3600" b="1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Đọc</a:t>
                </a:r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tám</a:t>
                </a:r>
                <a:endParaRPr lang="vi-VN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D63C677D-C0BA-C23D-9C48-4E95A78AE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696" y="7334330"/>
                <a:ext cx="4507822" cy="1975532"/>
              </a:xfrm>
              <a:prstGeom prst="roundRect">
                <a:avLst/>
              </a:prstGeom>
              <a:blipFill>
                <a:blip r:embed="rId8"/>
                <a:stretch>
                  <a:fillRect l="-1747" b="-6687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EC04930-4BB1-9354-72C4-DAA028C2C688}"/>
                  </a:ext>
                </a:extLst>
              </p:cNvPr>
              <p:cNvSpPr/>
              <p:nvPr/>
            </p:nvSpPr>
            <p:spPr>
              <a:xfrm>
                <a:off x="7127700" y="7296286"/>
                <a:ext cx="4860527" cy="197553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Viết:</a:t>
                </a:r>
                <a:r>
                  <a:rPr lang="en-GB" sz="54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12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3600" b="1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Đọc</a:t>
                </a:r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Hai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mười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hai</a:t>
                </a:r>
                <a:endParaRPr lang="vi-VN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EC04930-4BB1-9354-72C4-DAA028C2C6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700" y="7296286"/>
                <a:ext cx="4860527" cy="1975532"/>
              </a:xfrm>
              <a:prstGeom prst="roundRect">
                <a:avLst/>
              </a:prstGeom>
              <a:blipFill>
                <a:blip r:embed="rId9"/>
                <a:stretch>
                  <a:fillRect l="-1494" b="-6383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5C4895-0F4B-C3C7-0135-FF39BC0A66BA}"/>
                  </a:ext>
                </a:extLst>
              </p:cNvPr>
              <p:cNvSpPr/>
              <p:nvPr/>
            </p:nvSpPr>
            <p:spPr>
              <a:xfrm>
                <a:off x="12907389" y="7291325"/>
                <a:ext cx="4507822" cy="1975532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Viết:</a:t>
                </a:r>
                <a:r>
                  <a:rPr lang="en-GB" sz="54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5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5</m:t>
                        </m:r>
                      </m:num>
                      <m:den>
                        <m:r>
                          <a:rPr lang="en-GB" sz="5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9</m:t>
                        </m:r>
                      </m:den>
                    </m:f>
                  </m:oMath>
                </a14:m>
                <a:endParaRPr lang="en-GB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3600" b="1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Đọc</a:t>
                </a:r>
                <a:r>
                  <a:rPr lang="en-GB" sz="36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Năm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phần</a:t>
                </a:r>
                <a:r>
                  <a:rPr lang="en-GB" sz="3600" dirty="0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GB" sz="3600" dirty="0" err="1">
                    <a:solidFill>
                      <a:schemeClr val="tx2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chín</a:t>
                </a:r>
                <a:endParaRPr lang="vi-VN" sz="3600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E5C4895-0F4B-C3C7-0135-FF39BC0A6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389" y="7291325"/>
                <a:ext cx="4507822" cy="1975532"/>
              </a:xfrm>
              <a:prstGeom prst="roundRect">
                <a:avLst/>
              </a:prstGeom>
              <a:blipFill>
                <a:blip r:embed="rId10"/>
                <a:stretch>
                  <a:fillRect l="-1611" b="-6991"/>
                </a:stretch>
              </a:blipFill>
              <a:ln w="28575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44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9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2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D1BA8-85B5-8C7B-8040-BB9247A20DEF}"/>
              </a:ext>
            </a:extLst>
          </p:cNvPr>
          <p:cNvSpPr txBox="1"/>
          <p:nvPr/>
        </p:nvSpPr>
        <p:spPr>
          <a:xfrm>
            <a:off x="2676525" y="841439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Số?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34D913B-7968-ECBF-F458-7F4EABCDF59D}"/>
                  </a:ext>
                </a:extLst>
              </p:cNvPr>
              <p:cNvSpPr/>
              <p:nvPr/>
            </p:nvSpPr>
            <p:spPr>
              <a:xfrm>
                <a:off x="1313852" y="2300831"/>
                <a:ext cx="5086948" cy="2429542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𝟐𝟒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𝟒𝟎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𝟏𝟐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den>
                    </m:f>
                    <m:r>
                      <a:rPr lang="en-GB" sz="6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vi-VN" sz="4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34D913B-7968-ECBF-F458-7F4EABCD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52" y="2300831"/>
                <a:ext cx="5086948" cy="24295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699797-B30D-E3A9-FF8C-01C34733F74E}"/>
                  </a:ext>
                </a:extLst>
              </p:cNvPr>
              <p:cNvSpPr/>
              <p:nvPr/>
            </p:nvSpPr>
            <p:spPr>
              <a:xfrm>
                <a:off x="8382000" y="2300831"/>
                <a:ext cx="6960992" cy="2429542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𝟑𝟔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𝟓𝟒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𝟗</m:t>
                        </m:r>
                      </m:den>
                    </m:f>
                    <m:r>
                      <a:rPr lang="en-GB" sz="6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den>
                    </m:f>
                    <m:r>
                      <a:rPr lang="en-GB" sz="6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vi-VN" sz="4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699797-B30D-E3A9-FF8C-01C34733F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2300831"/>
                <a:ext cx="6960992" cy="242954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8C3E8A1-82DD-92A1-5DFA-443A3B5E79F6}"/>
              </a:ext>
            </a:extLst>
          </p:cNvPr>
          <p:cNvSpPr txBox="1"/>
          <p:nvPr/>
        </p:nvSpPr>
        <p:spPr>
          <a:xfrm>
            <a:off x="1198734" y="5278469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Rút gọn các phân số: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42BAEB-339A-3635-DED1-D569A8224FCE}"/>
                  </a:ext>
                </a:extLst>
              </p:cNvPr>
              <p:cNvSpPr txBox="1"/>
              <p:nvPr/>
            </p:nvSpPr>
            <p:spPr>
              <a:xfrm>
                <a:off x="9700247" y="4726166"/>
                <a:ext cx="15159038" cy="2196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7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7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𝟏𝟖</m:t>
                          </m:r>
                        </m:num>
                        <m:den>
                          <m:r>
                            <a:rPr kumimoji="0" lang="en-GB" sz="7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𝟐𝟒</m:t>
                          </m:r>
                        </m:den>
                      </m:f>
                      <m:r>
                        <a:rPr kumimoji="0" lang="en-GB" sz="7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>
                        <m:fPr>
                          <m:ctrlPr>
                            <a:rPr lang="en-GB" sz="7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7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𝟓𝟔</m:t>
                          </m:r>
                        </m:num>
                        <m:den>
                          <m:r>
                            <a:rPr lang="en-GB" sz="7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  <m:r>
                            <a:rPr lang="en-GB" sz="7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GB" sz="72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>
                        <m:fPr>
                          <m:ctrlPr>
                            <a:rPr lang="en-GB" sz="7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7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𝟕𝟐</m:t>
                          </m:r>
                        </m:num>
                        <m:den>
                          <m:r>
                            <a:rPr lang="en-GB" sz="72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  <m:r>
                            <a:rPr lang="en-GB" sz="7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vi-VN" sz="7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42BAEB-339A-3635-DED1-D569A822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247" y="4726166"/>
                <a:ext cx="15159038" cy="2196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0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8" grpId="0" animBg="1"/>
      <p:bldP spid="14" grpId="0" animBg="1"/>
      <p:bldP spid="1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2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D1BA8-85B5-8C7B-8040-BB9247A20DEF}"/>
              </a:ext>
            </a:extLst>
          </p:cNvPr>
          <p:cNvSpPr txBox="1"/>
          <p:nvPr/>
        </p:nvSpPr>
        <p:spPr>
          <a:xfrm>
            <a:off x="2676525" y="841439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Số?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34D913B-7968-ECBF-F458-7F4EABCDF59D}"/>
                  </a:ext>
                </a:extLst>
              </p:cNvPr>
              <p:cNvSpPr/>
              <p:nvPr/>
            </p:nvSpPr>
            <p:spPr>
              <a:xfrm>
                <a:off x="1313852" y="2300831"/>
                <a:ext cx="5086948" cy="2429542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𝟐𝟒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𝟒𝟎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𝟏𝟐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den>
                    </m:f>
                    <m:r>
                      <a:rPr lang="en-GB" sz="6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vi-VN" sz="4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834D913B-7968-ECBF-F458-7F4EABCD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852" y="2300831"/>
                <a:ext cx="5086948" cy="24295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699797-B30D-E3A9-FF8C-01C34733F74E}"/>
                  </a:ext>
                </a:extLst>
              </p:cNvPr>
              <p:cNvSpPr/>
              <p:nvPr/>
            </p:nvSpPr>
            <p:spPr>
              <a:xfrm>
                <a:off x="8382000" y="2300831"/>
                <a:ext cx="6960992" cy="2429542"/>
              </a:xfrm>
              <a:prstGeom prst="roundRect">
                <a:avLst/>
              </a:prstGeom>
              <a:solidFill>
                <a:srgbClr val="FFFFC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𝟑𝟔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𝟓𝟒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𝟗</m:t>
                        </m:r>
                      </m:den>
                    </m:f>
                    <m:r>
                      <a:rPr lang="en-GB" sz="66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schemeClr val="tx1"/>
                    </a:solidFill>
                    <a:latin typeface="+mj-lt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den>
                    </m:f>
                    <m:r>
                      <a:rPr lang="en-GB" sz="6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?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𝟏𝟓</m:t>
                        </m:r>
                      </m:den>
                    </m:f>
                  </m:oMath>
                </a14:m>
                <a:endParaRPr lang="vi-VN" sz="4800" b="1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7699797-B30D-E3A9-FF8C-01C34733F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0" y="2300831"/>
                <a:ext cx="6960992" cy="242954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94F4550F-1CFE-2142-6F11-A9D635B6F32C}"/>
              </a:ext>
            </a:extLst>
          </p:cNvPr>
          <p:cNvSpPr/>
          <p:nvPr/>
        </p:nvSpPr>
        <p:spPr>
          <a:xfrm>
            <a:off x="5347550" y="2681645"/>
            <a:ext cx="762000" cy="8007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C00000"/>
                </a:solidFill>
              </a:rPr>
              <a:t>3</a:t>
            </a:r>
            <a:endParaRPr lang="vi-VN" sz="4400" b="1" dirty="0">
              <a:solidFill>
                <a:srgbClr val="C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6F6C71-8F7E-F889-A79D-A2B739C6809A}"/>
              </a:ext>
            </a:extLst>
          </p:cNvPr>
          <p:cNvSpPr/>
          <p:nvPr/>
        </p:nvSpPr>
        <p:spPr>
          <a:xfrm>
            <a:off x="3687789" y="3741803"/>
            <a:ext cx="762000" cy="8007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C00000"/>
                </a:solidFill>
              </a:rPr>
              <a:t>20</a:t>
            </a:r>
            <a:endParaRPr lang="vi-VN" sz="4400" b="1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476BDC-16EE-A8EF-B583-14F8E22782BE}"/>
              </a:ext>
            </a:extLst>
          </p:cNvPr>
          <p:cNvSpPr/>
          <p:nvPr/>
        </p:nvSpPr>
        <p:spPr>
          <a:xfrm>
            <a:off x="10744200" y="2681645"/>
            <a:ext cx="762000" cy="8007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C00000"/>
                </a:solidFill>
              </a:rPr>
              <a:t>6</a:t>
            </a:r>
            <a:endParaRPr lang="vi-VN" sz="4400" b="1" dirty="0">
              <a:solidFill>
                <a:srgbClr val="C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51543-E4CE-0EAD-4741-0DA02C1F137D}"/>
              </a:ext>
            </a:extLst>
          </p:cNvPr>
          <p:cNvSpPr/>
          <p:nvPr/>
        </p:nvSpPr>
        <p:spPr>
          <a:xfrm>
            <a:off x="12197610" y="3703931"/>
            <a:ext cx="762000" cy="8007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C00000"/>
                </a:solidFill>
              </a:rPr>
              <a:t>3</a:t>
            </a:r>
            <a:endParaRPr lang="vi-VN" sz="4400" b="1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799D9D-0B71-8351-356D-3133FCF66BAD}"/>
              </a:ext>
            </a:extLst>
          </p:cNvPr>
          <p:cNvSpPr/>
          <p:nvPr/>
        </p:nvSpPr>
        <p:spPr>
          <a:xfrm>
            <a:off x="13862644" y="2601891"/>
            <a:ext cx="762000" cy="80075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rgbClr val="C00000"/>
                </a:solidFill>
              </a:rPr>
              <a:t>10</a:t>
            </a:r>
            <a:endParaRPr lang="vi-VN" sz="4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85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5" grpId="0" animBg="1"/>
      <p:bldP spid="16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2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595561" y="1097480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Rút gọn các phân số: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A1D4F1-986B-D338-7EC7-BBFB6D3BC1BF}"/>
                  </a:ext>
                </a:extLst>
              </p:cNvPr>
              <p:cNvSpPr txBox="1"/>
              <p:nvPr/>
            </p:nvSpPr>
            <p:spPr>
              <a:xfrm>
                <a:off x="10909839" y="692211"/>
                <a:ext cx="15159038" cy="1670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𝟏𝟖</m:t>
                          </m:r>
                        </m:num>
                        <m:den>
                          <m:r>
                            <a:rPr kumimoji="0" lang="en-GB" sz="5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𝟐𝟒</m:t>
                          </m:r>
                        </m:den>
                      </m:f>
                      <m:r>
                        <a:rPr kumimoji="0" lang="en-GB" sz="5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>
                        <m:fPr>
                          <m:ctrlP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𝟓𝟔</m:t>
                          </m:r>
                        </m:num>
                        <m:den>
                          <m: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𝟒</m:t>
                          </m:r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</m:t>
                          </m:r>
                        </m:den>
                      </m:f>
                      <m:r>
                        <a:rPr lang="en-GB" sz="5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,</m:t>
                      </m:r>
                      <m:f>
                        <m:fPr>
                          <m:ctrlP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𝟕𝟐</m:t>
                          </m:r>
                        </m:num>
                        <m:den>
                          <m:r>
                            <a:rPr lang="en-GB" sz="5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  <m:r>
                            <a:rPr lang="en-GB" sz="5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lang="vi-VN" sz="5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5A1D4F1-986B-D338-7EC7-BBFB6D3BC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9839" y="692211"/>
                <a:ext cx="15159038" cy="16703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F594C4-B6CA-75CE-185C-7BF2228471CD}"/>
                  </a:ext>
                </a:extLst>
              </p:cNvPr>
              <p:cNvSpPr txBox="1"/>
              <p:nvPr/>
            </p:nvSpPr>
            <p:spPr>
              <a:xfrm>
                <a:off x="1328140" y="2605135"/>
                <a:ext cx="15930562" cy="1559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𝟏𝟖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𝟐𝟒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𝟏𝟖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𝟔</m:t>
                        </m:r>
                      </m:num>
                      <m:den>
                        <m: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𝟐𝟒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𝟔</m:t>
                        </m:r>
                      </m:den>
                    </m:f>
                    <m:r>
                      <a:rPr lang="en-GB" sz="6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𝟑</m:t>
                        </m:r>
                      </m:num>
                      <m:den>
                        <m: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</m:t>
                        </m:r>
                      </m:den>
                    </m:f>
                  </m:oMath>
                </a14:m>
                <a:endParaRPr lang="vi-VN" sz="6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F594C4-B6CA-75CE-185C-7BF2228471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140" y="2605135"/>
                <a:ext cx="15930562" cy="15594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F68B5E-7464-F390-4E65-398E10362B23}"/>
                  </a:ext>
                </a:extLst>
              </p:cNvPr>
              <p:cNvSpPr txBox="1"/>
              <p:nvPr/>
            </p:nvSpPr>
            <p:spPr>
              <a:xfrm>
                <a:off x="1292537" y="4706104"/>
                <a:ext cx="15930562" cy="16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𝟓𝟔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𝟒𝟐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𝟓𝟔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𝟏𝟒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𝟒𝟐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𝟏𝟒</m:t>
                        </m:r>
                      </m:den>
                    </m:f>
                    <m:r>
                      <a:rPr lang="en-GB" sz="6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𝟑</m:t>
                        </m:r>
                      </m:den>
                    </m:f>
                  </m:oMath>
                </a14:m>
                <a:endParaRPr lang="vi-VN" sz="6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F68B5E-7464-F390-4E65-398E1036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537" y="4706104"/>
                <a:ext cx="15930562" cy="162333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64B3EE-26C9-B69F-489D-5B655E5DDBEF}"/>
                  </a:ext>
                </a:extLst>
              </p:cNvPr>
              <p:cNvSpPr txBox="1"/>
              <p:nvPr/>
            </p:nvSpPr>
            <p:spPr>
              <a:xfrm>
                <a:off x="1229489" y="6934978"/>
                <a:ext cx="15930562" cy="15594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𝟕𝟐</m:t>
                        </m:r>
                      </m:num>
                      <m:den>
                        <m:r>
                          <a:rPr kumimoji="0" lang="en-GB" sz="6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𝟗𝟎</m:t>
                        </m:r>
                      </m:den>
                    </m:f>
                    <m:r>
                      <a:rPr kumimoji="0" lang="en-GB" sz="6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𝟕𝟐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𝟏𝟖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𝟗𝟎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: </m:t>
                        </m:r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𝟏𝟖</m:t>
                        </m:r>
                      </m:den>
                    </m:f>
                    <m:r>
                      <a:rPr lang="en-GB" sz="66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</m:oMath>
                </a14:m>
                <a:r>
                  <a:rPr lang="en-GB" sz="6600" b="1" dirty="0">
                    <a:solidFill>
                      <a:prstClr val="black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6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𝟒</m:t>
                        </m:r>
                      </m:num>
                      <m:den>
                        <m:r>
                          <a:rPr lang="en-GB" sz="66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𝟓</m:t>
                        </m:r>
                      </m:den>
                    </m:f>
                  </m:oMath>
                </a14:m>
                <a:endParaRPr lang="vi-VN" sz="6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64B3EE-26C9-B69F-489D-5B655E5DD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489" y="6934978"/>
                <a:ext cx="15930562" cy="15594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5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" name="Freeform 3"/>
          <p:cNvSpPr/>
          <p:nvPr/>
        </p:nvSpPr>
        <p:spPr>
          <a:xfrm>
            <a:off x="2120728" y="271105"/>
            <a:ext cx="14046543" cy="9744789"/>
          </a:xfrm>
          <a:custGeom>
            <a:avLst/>
            <a:gdLst/>
            <a:ahLst/>
            <a:cxnLst/>
            <a:rect l="l" t="t" r="r" b="b"/>
            <a:pathLst>
              <a:path w="14046543" h="9744789">
                <a:moveTo>
                  <a:pt x="0" y="0"/>
                </a:moveTo>
                <a:lnTo>
                  <a:pt x="14046544" y="0"/>
                </a:lnTo>
                <a:lnTo>
                  <a:pt x="14046544" y="9744790"/>
                </a:lnTo>
                <a:lnTo>
                  <a:pt x="0" y="9744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4" name="Freeform 4"/>
          <p:cNvSpPr/>
          <p:nvPr/>
        </p:nvSpPr>
        <p:spPr>
          <a:xfrm rot="774727">
            <a:off x="-95725" y="-572837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0" y="0"/>
                </a:moveTo>
                <a:lnTo>
                  <a:pt x="3178328" y="0"/>
                </a:lnTo>
                <a:lnTo>
                  <a:pt x="3178328" y="6309336"/>
                </a:lnTo>
                <a:lnTo>
                  <a:pt x="0" y="630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5" name="Freeform 5"/>
          <p:cNvSpPr/>
          <p:nvPr/>
        </p:nvSpPr>
        <p:spPr>
          <a:xfrm rot="774727" flipH="1" flipV="1">
            <a:off x="15364086" y="4686292"/>
            <a:ext cx="3178328" cy="6309336"/>
          </a:xfrm>
          <a:custGeom>
            <a:avLst/>
            <a:gdLst/>
            <a:ahLst/>
            <a:cxnLst/>
            <a:rect l="l" t="t" r="r" b="b"/>
            <a:pathLst>
              <a:path w="3178328" h="6309336">
                <a:moveTo>
                  <a:pt x="3178328" y="6309336"/>
                </a:moveTo>
                <a:lnTo>
                  <a:pt x="0" y="6309336"/>
                </a:lnTo>
                <a:lnTo>
                  <a:pt x="0" y="0"/>
                </a:lnTo>
                <a:lnTo>
                  <a:pt x="3178328" y="0"/>
                </a:lnTo>
                <a:lnTo>
                  <a:pt x="3178328" y="630933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16624472" y="-1532969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0" y="0"/>
                </a:moveTo>
                <a:lnTo>
                  <a:pt x="7900416" y="0"/>
                </a:lnTo>
                <a:lnTo>
                  <a:pt x="79004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Freeform 7"/>
          <p:cNvSpPr/>
          <p:nvPr/>
        </p:nvSpPr>
        <p:spPr>
          <a:xfrm flipH="1">
            <a:off x="-5779688" y="5714341"/>
            <a:ext cx="7900416" cy="8229600"/>
          </a:xfrm>
          <a:custGeom>
            <a:avLst/>
            <a:gdLst/>
            <a:ahLst/>
            <a:cxnLst/>
            <a:rect l="l" t="t" r="r" b="b"/>
            <a:pathLst>
              <a:path w="7900416" h="8229600">
                <a:moveTo>
                  <a:pt x="7900416" y="0"/>
                </a:moveTo>
                <a:lnTo>
                  <a:pt x="0" y="0"/>
                </a:lnTo>
                <a:lnTo>
                  <a:pt x="0" y="8229600"/>
                </a:lnTo>
                <a:lnTo>
                  <a:pt x="7900416" y="8229600"/>
                </a:lnTo>
                <a:lnTo>
                  <a:pt x="7900416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71CD02-01EC-B939-9D04-BD89CE3761E0}"/>
              </a:ext>
            </a:extLst>
          </p:cNvPr>
          <p:cNvSpPr/>
          <p:nvPr/>
        </p:nvSpPr>
        <p:spPr>
          <a:xfrm>
            <a:off x="533400" y="504166"/>
            <a:ext cx="17302163" cy="9211333"/>
          </a:xfrm>
          <a:custGeom>
            <a:avLst/>
            <a:gdLst>
              <a:gd name="connsiteX0" fmla="*/ 0 w 16916400"/>
              <a:gd name="connsiteY0" fmla="*/ 1498630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0 w 16916400"/>
              <a:gd name="connsiteY8" fmla="*/ 1498630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991600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6916400"/>
              <a:gd name="connsiteY0" fmla="*/ 1655793 h 8991600"/>
              <a:gd name="connsiteX1" fmla="*/ 1498630 w 16916400"/>
              <a:gd name="connsiteY1" fmla="*/ 0 h 8991600"/>
              <a:gd name="connsiteX2" fmla="*/ 15417770 w 16916400"/>
              <a:gd name="connsiteY2" fmla="*/ 0 h 8991600"/>
              <a:gd name="connsiteX3" fmla="*/ 16916400 w 16916400"/>
              <a:gd name="connsiteY3" fmla="*/ 1498630 h 8991600"/>
              <a:gd name="connsiteX4" fmla="*/ 16916400 w 16916400"/>
              <a:gd name="connsiteY4" fmla="*/ 7492970 h 8991600"/>
              <a:gd name="connsiteX5" fmla="*/ 15417770 w 16916400"/>
              <a:gd name="connsiteY5" fmla="*/ 8991600 h 8991600"/>
              <a:gd name="connsiteX6" fmla="*/ 1498630 w 16916400"/>
              <a:gd name="connsiteY6" fmla="*/ 8891588 h 8991600"/>
              <a:gd name="connsiteX7" fmla="*/ 0 w 16916400"/>
              <a:gd name="connsiteY7" fmla="*/ 7492970 h 8991600"/>
              <a:gd name="connsiteX8" fmla="*/ 285750 w 16916400"/>
              <a:gd name="connsiteY8" fmla="*/ 1655793 h 8991600"/>
              <a:gd name="connsiteX0" fmla="*/ 285750 w 17273587"/>
              <a:gd name="connsiteY0" fmla="*/ 1655793 h 8991600"/>
              <a:gd name="connsiteX1" fmla="*/ 1498630 w 17273587"/>
              <a:gd name="connsiteY1" fmla="*/ 0 h 8991600"/>
              <a:gd name="connsiteX2" fmla="*/ 15417770 w 17273587"/>
              <a:gd name="connsiteY2" fmla="*/ 0 h 8991600"/>
              <a:gd name="connsiteX3" fmla="*/ 16916400 w 17273587"/>
              <a:gd name="connsiteY3" fmla="*/ 1498630 h 8991600"/>
              <a:gd name="connsiteX4" fmla="*/ 17273587 w 17273587"/>
              <a:gd name="connsiteY4" fmla="*/ 7864445 h 8991600"/>
              <a:gd name="connsiteX5" fmla="*/ 15417770 w 17273587"/>
              <a:gd name="connsiteY5" fmla="*/ 8991600 h 8991600"/>
              <a:gd name="connsiteX6" fmla="*/ 1498630 w 17273587"/>
              <a:gd name="connsiteY6" fmla="*/ 8891588 h 8991600"/>
              <a:gd name="connsiteX7" fmla="*/ 0 w 17273587"/>
              <a:gd name="connsiteY7" fmla="*/ 7492970 h 8991600"/>
              <a:gd name="connsiteX8" fmla="*/ 285750 w 17273587"/>
              <a:gd name="connsiteY8" fmla="*/ 1655793 h 8991600"/>
              <a:gd name="connsiteX0" fmla="*/ 285750 w 17302163"/>
              <a:gd name="connsiteY0" fmla="*/ 1720397 h 9056204"/>
              <a:gd name="connsiteX1" fmla="*/ 1498630 w 17302163"/>
              <a:gd name="connsiteY1" fmla="*/ 64604 h 9056204"/>
              <a:gd name="connsiteX2" fmla="*/ 15417770 w 17302163"/>
              <a:gd name="connsiteY2" fmla="*/ 64604 h 9056204"/>
              <a:gd name="connsiteX3" fmla="*/ 17302163 w 17302163"/>
              <a:gd name="connsiteY3" fmla="*/ 563109 h 9056204"/>
              <a:gd name="connsiteX4" fmla="*/ 17273587 w 17302163"/>
              <a:gd name="connsiteY4" fmla="*/ 7929049 h 9056204"/>
              <a:gd name="connsiteX5" fmla="*/ 15417770 w 17302163"/>
              <a:gd name="connsiteY5" fmla="*/ 9056204 h 9056204"/>
              <a:gd name="connsiteX6" fmla="*/ 1498630 w 17302163"/>
              <a:gd name="connsiteY6" fmla="*/ 8956192 h 9056204"/>
              <a:gd name="connsiteX7" fmla="*/ 0 w 17302163"/>
              <a:gd name="connsiteY7" fmla="*/ 7557574 h 9056204"/>
              <a:gd name="connsiteX8" fmla="*/ 285750 w 17302163"/>
              <a:gd name="connsiteY8" fmla="*/ 1720397 h 9056204"/>
              <a:gd name="connsiteX0" fmla="*/ 285750 w 17302163"/>
              <a:gd name="connsiteY0" fmla="*/ 1875526 h 9211333"/>
              <a:gd name="connsiteX1" fmla="*/ 1498630 w 17302163"/>
              <a:gd name="connsiteY1" fmla="*/ 219733 h 9211333"/>
              <a:gd name="connsiteX2" fmla="*/ 15403482 w 17302163"/>
              <a:gd name="connsiteY2" fmla="*/ 5420 h 9211333"/>
              <a:gd name="connsiteX3" fmla="*/ 17302163 w 17302163"/>
              <a:gd name="connsiteY3" fmla="*/ 718238 h 9211333"/>
              <a:gd name="connsiteX4" fmla="*/ 17273587 w 17302163"/>
              <a:gd name="connsiteY4" fmla="*/ 8084178 h 9211333"/>
              <a:gd name="connsiteX5" fmla="*/ 15417770 w 17302163"/>
              <a:gd name="connsiteY5" fmla="*/ 9211333 h 9211333"/>
              <a:gd name="connsiteX6" fmla="*/ 1498630 w 17302163"/>
              <a:gd name="connsiteY6" fmla="*/ 9111321 h 9211333"/>
              <a:gd name="connsiteX7" fmla="*/ 0 w 17302163"/>
              <a:gd name="connsiteY7" fmla="*/ 7712703 h 9211333"/>
              <a:gd name="connsiteX8" fmla="*/ 285750 w 17302163"/>
              <a:gd name="connsiteY8" fmla="*/ 1875526 h 9211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02163" h="9211333">
                <a:moveTo>
                  <a:pt x="285750" y="1875526"/>
                </a:moveTo>
                <a:cubicBezTo>
                  <a:pt x="285750" y="1047856"/>
                  <a:pt x="670960" y="219733"/>
                  <a:pt x="1498630" y="219733"/>
                </a:cubicBezTo>
                <a:lnTo>
                  <a:pt x="15403482" y="5420"/>
                </a:lnTo>
                <a:cubicBezTo>
                  <a:pt x="16231152" y="5420"/>
                  <a:pt x="17302163" y="-109432"/>
                  <a:pt x="17302163" y="718238"/>
                </a:cubicBezTo>
                <a:lnTo>
                  <a:pt x="17273587" y="8084178"/>
                </a:lnTo>
                <a:cubicBezTo>
                  <a:pt x="17273587" y="8911848"/>
                  <a:pt x="16245440" y="9211333"/>
                  <a:pt x="15417770" y="9211333"/>
                </a:cubicBezTo>
                <a:lnTo>
                  <a:pt x="1498630" y="9111321"/>
                </a:lnTo>
                <a:cubicBezTo>
                  <a:pt x="670960" y="9111321"/>
                  <a:pt x="0" y="8540373"/>
                  <a:pt x="0" y="7712703"/>
                </a:cubicBezTo>
                <a:cubicBezTo>
                  <a:pt x="0" y="5714590"/>
                  <a:pt x="285750" y="3873639"/>
                  <a:pt x="285750" y="18755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340B53-5148-27FA-9C5B-E7061792BF74}"/>
              </a:ext>
            </a:extLst>
          </p:cNvPr>
          <p:cNvSpPr/>
          <p:nvPr/>
        </p:nvSpPr>
        <p:spPr>
          <a:xfrm>
            <a:off x="1313853" y="1010475"/>
            <a:ext cx="1080350" cy="10192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dirty="0">
                <a:latin typeface="#9Slide03 BoosterNextFYBlack" panose="02000A03000000020004" pitchFamily="2" charset="-93"/>
              </a:rPr>
              <a:t>3</a:t>
            </a:r>
            <a:endParaRPr lang="vi-VN" sz="8000" dirty="0">
              <a:latin typeface="#9Slide03 BoosterNextFYBlack" panose="02000A03000000020004" pitchFamily="2" charset="-9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5416E5-484A-DDD9-15C7-9448DEE8479A}"/>
              </a:ext>
            </a:extLst>
          </p:cNvPr>
          <p:cNvSpPr txBox="1"/>
          <p:nvPr/>
        </p:nvSpPr>
        <p:spPr>
          <a:xfrm>
            <a:off x="2595561" y="1024028"/>
            <a:ext cx="151590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6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Chọn câu trả lời đúng.</a:t>
            </a:r>
            <a:endParaRPr lang="vi-VN" sz="6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34DC33C-AA1F-03D3-4FD4-0B1ECF8EC6BE}"/>
              </a:ext>
            </a:extLst>
          </p:cNvPr>
          <p:cNvSpPr/>
          <p:nvPr/>
        </p:nvSpPr>
        <p:spPr>
          <a:xfrm>
            <a:off x="1493438" y="2403129"/>
            <a:ext cx="15727761" cy="1572048"/>
          </a:xfrm>
          <a:prstGeom prst="round2SameRect">
            <a:avLst/>
          </a:prstGeom>
          <a:solidFill>
            <a:srgbClr val="CCFFFF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Phân số nào dưới đây là phân số tối giản?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97A0968-31A2-7D4C-3D00-D3F41AEF07AD}"/>
              </a:ext>
            </a:extLst>
          </p:cNvPr>
          <p:cNvGrpSpPr/>
          <p:nvPr/>
        </p:nvGrpSpPr>
        <p:grpSpPr>
          <a:xfrm>
            <a:off x="1854028" y="4253508"/>
            <a:ext cx="14042060" cy="1500210"/>
            <a:chOff x="1854028" y="4705906"/>
            <a:chExt cx="14042060" cy="15002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64B3EE-26C9-B69F-489D-5B655E5DDBEF}"/>
                    </a:ext>
                  </a:extLst>
                </p:cNvPr>
                <p:cNvSpPr txBox="1"/>
                <p:nvPr/>
              </p:nvSpPr>
              <p:spPr>
                <a:xfrm>
                  <a:off x="1854028" y="4705906"/>
                  <a:ext cx="3086443" cy="1426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1" noProof="0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A</a:t>
                  </a:r>
                  <a14:m>
                    <m:oMath xmlns:m="http://schemas.openxmlformats.org/officeDocument/2006/math"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𝟏𝟔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𝟏𝟖</m:t>
                          </m:r>
                        </m:den>
                      </m:f>
                    </m:oMath>
                  </a14:m>
                  <a:endParaRPr lang="vi-VN" sz="6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464B3EE-26C9-B69F-489D-5B655E5DDB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4028" y="4705906"/>
                  <a:ext cx="3086443" cy="1426288"/>
                </a:xfrm>
                <a:prstGeom prst="rect">
                  <a:avLst/>
                </a:prstGeom>
                <a:blipFill>
                  <a:blip r:embed="rId6"/>
                  <a:stretch>
                    <a:fillRect l="-11858" b="-1495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B78F22-6F8E-1C19-6279-A07A701C9242}"/>
                    </a:ext>
                  </a:extLst>
                </p:cNvPr>
                <p:cNvSpPr txBox="1"/>
                <p:nvPr/>
              </p:nvSpPr>
              <p:spPr>
                <a:xfrm>
                  <a:off x="5710468" y="4731282"/>
                  <a:ext cx="3086443" cy="14262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1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B</a:t>
                  </a:r>
                  <a14:m>
                    <m:oMath xmlns:m="http://schemas.openxmlformats.org/officeDocument/2006/math"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𝟏𝟓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𝟏𝟐</m:t>
                          </m:r>
                        </m:den>
                      </m:f>
                    </m:oMath>
                  </a14:m>
                  <a:endParaRPr lang="vi-VN" sz="6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DB78F22-6F8E-1C19-6279-A07A701C9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0468" y="4731282"/>
                  <a:ext cx="3086443" cy="1426288"/>
                </a:xfrm>
                <a:prstGeom prst="rect">
                  <a:avLst/>
                </a:prstGeom>
                <a:blipFill>
                  <a:blip r:embed="rId7"/>
                  <a:stretch>
                    <a:fillRect l="-12055" b="-15812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5963E4-C4FF-CC01-08F0-81EB68AC6B57}"/>
                    </a:ext>
                  </a:extLst>
                </p:cNvPr>
                <p:cNvSpPr txBox="1"/>
                <p:nvPr/>
              </p:nvSpPr>
              <p:spPr>
                <a:xfrm>
                  <a:off x="9381612" y="4780149"/>
                  <a:ext cx="3086443" cy="14172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1" noProof="0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C</a:t>
                  </a:r>
                  <a14:m>
                    <m:oMath xmlns:m="http://schemas.openxmlformats.org/officeDocument/2006/math"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𝟕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𝟗</m:t>
                          </m:r>
                        </m:den>
                      </m:f>
                    </m:oMath>
                  </a14:m>
                  <a:endParaRPr lang="vi-VN" sz="6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25963E4-C4FF-CC01-08F0-81EB68AC6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1612" y="4780149"/>
                  <a:ext cx="3086443" cy="1417247"/>
                </a:xfrm>
                <a:prstGeom prst="rect">
                  <a:avLst/>
                </a:prstGeom>
                <a:blipFill>
                  <a:blip r:embed="rId8"/>
                  <a:stretch>
                    <a:fillRect l="-12055" b="-15517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9F6EA-9776-DC70-C049-F8CCB10B504A}"/>
                    </a:ext>
                  </a:extLst>
                </p:cNvPr>
                <p:cNvSpPr txBox="1"/>
                <p:nvPr/>
              </p:nvSpPr>
              <p:spPr>
                <a:xfrm>
                  <a:off x="12809645" y="4780148"/>
                  <a:ext cx="3086443" cy="14259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GB" sz="6000" b="1" dirty="0">
                      <a:solidFill>
                        <a:prstClr val="black"/>
                      </a:solidFill>
                      <a:ea typeface="Calibri" panose="020F0502020204030204" pitchFamily="34" charset="0"/>
                      <a:cs typeface="Calibri" panose="020F0502020204030204" pitchFamily="34" charset="0"/>
                    </a:rPr>
                    <a:t>D</a:t>
                  </a:r>
                  <a14:m>
                    <m:oMath xmlns:m="http://schemas.openxmlformats.org/officeDocument/2006/math">
                      <m:r>
                        <a:rPr kumimoji="0" lang="en-GB" sz="6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. </m:t>
                      </m:r>
                      <m:f>
                        <m:fPr>
                          <m:ctrlP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𝟐𝟓</m:t>
                          </m:r>
                        </m:num>
                        <m:den>
                          <m:r>
                            <a:rPr kumimoji="0" lang="en-GB" sz="6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𝟑𝟎</m:t>
                          </m:r>
                        </m:den>
                      </m:f>
                    </m:oMath>
                  </a14:m>
                  <a:endParaRPr lang="vi-VN" sz="6000" dirty="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D29F6EA-9776-DC70-C049-F8CCB10B5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09645" y="4780148"/>
                  <a:ext cx="3086443" cy="1425968"/>
                </a:xfrm>
                <a:prstGeom prst="rect">
                  <a:avLst/>
                </a:prstGeom>
                <a:blipFill>
                  <a:blip r:embed="rId9"/>
                  <a:stretch>
                    <a:fillRect l="-11834" b="-15812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56919855-1DA6-62E0-C2DF-BC594C5092DC}"/>
              </a:ext>
            </a:extLst>
          </p:cNvPr>
          <p:cNvSpPr/>
          <p:nvPr/>
        </p:nvSpPr>
        <p:spPr>
          <a:xfrm>
            <a:off x="9138501" y="4584952"/>
            <a:ext cx="1000290" cy="112938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702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/>
      <p:bldP spid="8" grpId="0" animBg="1"/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342</Words>
  <Application>Microsoft Office PowerPoint</Application>
  <PresentationFormat>Custom</PresentationFormat>
  <Paragraphs>91</Paragraphs>
  <Slides>16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#9Slide03 BoosterNextFYBlack</vt:lpstr>
      <vt:lpstr>Times New Roman</vt:lpstr>
      <vt:lpstr>Cambria Math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ADMIN</dc:creator>
  <cp:lastModifiedBy>Chang Chang</cp:lastModifiedBy>
  <cp:revision>6</cp:revision>
  <dcterms:created xsi:type="dcterms:W3CDTF">2006-08-16T00:00:00Z</dcterms:created>
  <dcterms:modified xsi:type="dcterms:W3CDTF">2024-08-13T15:36:27Z</dcterms:modified>
  <dc:identifier>DAGLkJPuheY</dc:identifier>
</cp:coreProperties>
</file>